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B4240-D348-4E39-BA81-C4312C76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394CBE-AC87-47DF-A68B-2D875C5C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B0AE-55EB-4BF8-8B33-675C34FCC2BD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D7D858-4BD7-4D6F-9CD6-D4F1C2B2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6CD33C-7621-4435-B9D0-4E46533B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4388-E4C7-494F-B178-5076E9E911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2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F5B0EE-868C-421C-A9AE-081C8E1B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874D08-EEBA-4AB0-B2FA-5C144648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55199-C0BA-434F-99CA-DF6F94215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0B0AE-55EB-4BF8-8B33-675C34FCC2BD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489CD-785B-40B6-8DDF-8CFF8055A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AB8AA-7388-46E3-B227-5ACF1970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44388-E4C7-494F-B178-5076E9E911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2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E59108-3CEF-4F0E-A6FC-06276DBB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01CE3-85DB-418B-8281-EB4A159A9F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3DF5C8-B847-4ABE-A013-3171B372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Swing</a:t>
            </a:r>
            <a:r>
              <a:rPr lang="zh-CN" altLang="en-US" b="1"/>
              <a:t>的组件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2C1F2D-1BA6-4713-B802-696C864B8C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BA06DB-3531-4FAF-BB4A-F930731F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91C38-2E6E-46D8-A887-22F4DBF605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8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5BAF26-51F8-4D98-B43D-48D12829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zh-CN" sz="3200" b="1">
                <a:solidFill>
                  <a:srgbClr val="0070C0"/>
                </a:solidFill>
                <a:latin typeface="宋体" pitchFamily="2" charset="-122"/>
              </a:rPr>
              <a:t>7.2  </a:t>
            </a:r>
            <a:r>
              <a:rPr lang="zh-CN" altLang="en-US" sz="3200" b="1">
                <a:solidFill>
                  <a:srgbClr val="0070C0"/>
                </a:solidFill>
                <a:latin typeface="宋体" pitchFamily="2" charset="-122"/>
              </a:rPr>
              <a:t>对话框、面板 </a:t>
            </a:r>
            <a:r>
              <a:rPr lang="en-US" altLang="zh-CN" sz="3200" b="1">
                <a:solidFill>
                  <a:srgbClr val="0070C0"/>
                </a:solidFill>
                <a:latin typeface="宋体" pitchFamily="2" charset="-122"/>
              </a:rPr>
              <a:t>(</a:t>
            </a:r>
            <a:r>
              <a:rPr lang="zh-CN" altLang="en-US" sz="3200" b="1">
                <a:solidFill>
                  <a:srgbClr val="0070C0"/>
                </a:solidFill>
                <a:latin typeface="宋体" pitchFamily="2" charset="-122"/>
              </a:rPr>
              <a:t>容器组件</a:t>
            </a:r>
            <a:r>
              <a:rPr lang="en-US" altLang="zh-CN" sz="3200" b="1">
                <a:solidFill>
                  <a:srgbClr val="0070C0"/>
                </a:solidFill>
                <a:latin typeface="宋体" pitchFamily="2" charset="-122"/>
              </a:rPr>
              <a:t>)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B751F0-7E12-4A3A-920A-BDA15AC44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37717"/>
      </p:ext>
    </p:extLst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5CDD66-1AA1-4329-9A49-665BB5CF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sz="3200" b="1" u="sng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7.2.1 </a:t>
            </a:r>
            <a:r>
              <a:rPr lang="zh-CN" altLang="en-US" sz="3000" b="1" u="sng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顶级</a:t>
            </a:r>
            <a:r>
              <a:rPr lang="zh-CN" altLang="en-US" sz="3200" b="1" u="sng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容器概述</a:t>
            </a:r>
            <a:r>
              <a:rPr lang="zh-CN" altLang="en-US" sz="4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 </a:t>
            </a:r>
            <a:endParaRPr lang="zh-CN" altLang="en-US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85638-7F75-4544-8202-7F1AA6184D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955"/>
      </p:ext>
    </p:extLst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5B5708-0EC8-4572-8870-8EA60163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F490F7-A2AF-4A51-A581-A792320E37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A98743-BD5B-4EA7-AE86-96B1CEC1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7A542E-79BF-4EA9-804C-D7D987B88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529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BF935B-0A8E-4169-8C4B-5DA13B31E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JRootPane</a:t>
            </a:r>
            <a:r>
              <a:rPr lang="zh-CN" altLang="en-US"/>
              <a:t>不同面板及组件用法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3FD69-944E-4226-8CEB-3769DDCDCE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FFF5F4-CB1F-49B0-A139-FDEC24FB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254E70-26FC-41CD-ABF0-2B57278578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7968"/>
      </p:ext>
    </p:extLst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1E6EFE-24C9-4406-A080-1B97F9D1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962351-E29D-40F4-B8DE-000EFB5700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7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152A57-E917-44BD-A63E-53B84ED8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45FBDE-8B72-4A8C-9AB0-B243CF5C1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2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94E318-2F6C-4D0B-90B8-427EBDDE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华文中宋" pitchFamily="2" charset="-122"/>
              </a:rPr>
              <a:t>第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华文中宋" pitchFamily="2" charset="-122"/>
              </a:rPr>
              <a:t>7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华文中宋" pitchFamily="2" charset="-122"/>
              </a:rPr>
              <a:t>章  图形用户界面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华文中宋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345CE6-1AA6-499B-AEBE-443941968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43783"/>
      </p:ext>
    </p:extLst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3E5193-B3A6-45B0-858D-70A4B4E3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第一个</a:t>
            </a:r>
            <a:r>
              <a:rPr lang="en-US" altLang="zh-CN" sz="3200"/>
              <a:t>GUI</a:t>
            </a:r>
            <a:r>
              <a:rPr lang="zh-CN" altLang="en-US" sz="3200"/>
              <a:t>示例（修改版）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1A1BC4-31FF-41AD-8223-600CFC5424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35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FB6156-434A-4AD5-A070-81C2DE49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E85058-8AA6-43F6-A5DD-1B0AEFAA2E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37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C543A1-A315-4180-AF50-AB979962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zh-CN" sz="36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7.3 </a:t>
            </a:r>
            <a:r>
              <a:rPr lang="zh-CN" altLang="en-US" sz="36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常用组件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E44ACD-57FA-4572-BD14-C50726FDE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98986"/>
      </p:ext>
    </p:extLst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A3474D-7FCD-496B-A489-62E37615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65953-D6B7-4A56-80C6-29F07BE1C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16108"/>
      </p:ext>
    </p:extLst>
  </p:cSld>
  <p:clrMapOvr>
    <a:masterClrMapping/>
  </p:clrMapOvr>
  <p:transition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D3374D-1C03-4BF6-8B3D-1443633C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zh-CN" sz="3200" u="sng">
                <a:latin typeface="仿宋_GB2312" pitchFamily="49" charset="-122"/>
                <a:ea typeface="仿宋_GB2312" pitchFamily="49" charset="-122"/>
              </a:rPr>
              <a:t>7.3.1 </a:t>
            </a:r>
            <a:r>
              <a:rPr lang="zh-CN" altLang="en-US" sz="3200" u="sng">
                <a:latin typeface="仿宋_GB2312" pitchFamily="49" charset="-122"/>
                <a:ea typeface="仿宋_GB2312" pitchFamily="49" charset="-122"/>
              </a:rPr>
              <a:t>按钮</a:t>
            </a:r>
            <a:endParaRPr lang="zh-CN" altLang="en-US" sz="3200" u="sng" dirty="0">
              <a:latin typeface="仿宋_GB2312" pitchFamily="49" charset="-122"/>
              <a:ea typeface="仿宋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732A99-1398-4FBE-B8FA-F622CBD14A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3038"/>
      </p:ext>
    </p:extLst>
  </p:cSld>
  <p:clrMapOvr>
    <a:masterClrMapping/>
  </p:clrMapOvr>
  <p:transition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519AC9-FF8A-442B-AA1B-917961A2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9E596C-710D-40E5-BB78-9250E911D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4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11B9CC-51A5-48F1-A55D-8556612D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u="sng">
                <a:solidFill>
                  <a:schemeClr val="tx1"/>
                </a:solidFill>
                <a:latin typeface="宋体" pitchFamily="2" charset="-122"/>
              </a:rPr>
              <a:t>7.3.2 </a:t>
            </a:r>
            <a:r>
              <a:rPr lang="zh-CN" altLang="en-US" sz="3600" u="sng">
                <a:solidFill>
                  <a:schemeClr val="tx1"/>
                </a:solidFill>
                <a:latin typeface="宋体" pitchFamily="2" charset="-122"/>
              </a:rPr>
              <a:t>文本组件</a:t>
            </a:r>
            <a:r>
              <a:rPr lang="zh-CN" altLang="en-US">
                <a:solidFill>
                  <a:schemeClr val="tx1"/>
                </a:solidFill>
                <a:latin typeface="宋体" pitchFamily="2" charset="-122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92ED62-1B24-4CDF-9F61-3A3DFCA015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23639"/>
      </p:ext>
    </p:extLst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27855F-5E35-4738-BDFB-A288B458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文字输入组件的使用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057E47-153F-4ABE-B166-E6DC690877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6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D80785-6F5C-458E-915C-6821496F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>
                <a:latin typeface="宋体" pitchFamily="2" charset="-122"/>
              </a:rPr>
              <a:t>2. </a:t>
            </a:r>
            <a:r>
              <a:rPr lang="zh-CN" altLang="en-US" sz="3200">
                <a:latin typeface="宋体" pitchFamily="2" charset="-122"/>
              </a:rPr>
              <a:t>文本框</a:t>
            </a:r>
            <a:r>
              <a:rPr lang="en-US" altLang="zh-CN" sz="3200">
                <a:latin typeface="宋体" pitchFamily="2" charset="-122"/>
              </a:rPr>
              <a:t>(JTextField)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3E7201-FD05-4286-BB98-8D677173C5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92487"/>
      </p:ext>
    </p:extLst>
  </p:cSld>
  <p:clrMapOvr>
    <a:masterClrMapping/>
  </p:clrMapOvr>
  <p:transition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02AD49-FE64-4BD3-BD2A-E60E8266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CEB05-9821-418D-8A66-BC1749CA44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1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3BBC51-61BB-4D7D-A669-944E3F5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可视化插件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5B6FF2-16EE-4DBB-8CF3-3771DD98EB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9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0E7D68-1C60-4626-BFA1-D4ECFD3D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7.4  </a:t>
            </a:r>
            <a:r>
              <a:rPr lang="zh-CN" altLang="en-US" sz="32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布局管理器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8BAD0B-6234-4B6D-8A12-E4EEDFDA2D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741"/>
      </p:ext>
    </p:extLst>
  </p:cSld>
  <p:clrMapOvr>
    <a:masterClrMapping/>
  </p:clrMapOvr>
  <p:transition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D23F9F-DFA4-4B66-AAE4-9DF5532C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u="sng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7.4.1 </a:t>
            </a:r>
            <a:r>
              <a:rPr lang="zh-CN" altLang="en-US" sz="3200" u="sng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布局管理器简介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811CD-A6B8-49CD-8840-B54B7BF077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80569"/>
      </p:ext>
    </p:extLst>
  </p:cSld>
  <p:clrMapOvr>
    <a:masterClrMapping/>
  </p:clrMapOvr>
  <p:transition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225C0C-6089-4FC7-AB13-C0803555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布局管理器的创建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AD577-6328-49D9-8C3F-CB86757B5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9788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3758DF-A9DE-41F2-9BAF-F22372A7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zh-CN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7.4.2 BorderLayout</a:t>
            </a:r>
            <a:r>
              <a:rPr lang="zh-CN" altLang="en-US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929E2D-6662-4489-8774-2083F7DB9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6627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50BEE1-C849-4C30-A20D-50CF51A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0CB8AA-09A5-4BC8-9935-DD8B3FBF9F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07560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085206-8F02-4C18-8B57-A52FC46D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Wingdings 2" pitchFamily="18" charset="2"/>
              </a:rPr>
              <a:t>7.4.3 </a:t>
            </a:r>
            <a:r>
              <a:rPr lang="en-US" altLang="zh-CN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FlowLayout</a:t>
            </a:r>
            <a:r>
              <a:rPr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</a:t>
            </a:r>
            <a:r>
              <a:rPr lang="zh-CN" altLang="en-US" sz="32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BA0B56-17DF-4DB4-98CE-5BFE992EC0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5529"/>
      </p:ext>
    </p:extLst>
  </p:cSld>
  <p:clrMapOvr>
    <a:masterClrMapping/>
  </p:clrMapOvr>
  <p:transition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28EA05-457C-4C94-BAFF-554BC375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78278-4122-4C64-B00F-93B22D6E39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92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2642BA-8ACB-4026-92D4-0E37B65B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E3BF81-513F-4DD2-9E5C-726A9EF53E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10684"/>
      </p:ext>
    </p:extLst>
  </p:cSld>
  <p:clrMapOvr>
    <a:masterClrMapping/>
  </p:clrMapOvr>
  <p:transition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C15434-A58A-4665-9242-4F9097DB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sym typeface="Wingdings 2" pitchFamily="18" charset="2"/>
              </a:rPr>
              <a:t>7.4.4 </a:t>
            </a: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CardLayout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布局管理器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C810E-ED23-4248-84D2-EF463053E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69510"/>
      </p:ext>
    </p:extLst>
  </p:cSld>
  <p:clrMapOvr>
    <a:masterClrMapping/>
  </p:clrMapOvr>
  <p:transition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BDF38B-3A21-430E-B0EA-A4E00B8F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357B45-346D-492E-BDFE-23BBB66C85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1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4C5237-3417-43F0-98F1-8F49A789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49AAE5-3C56-4D47-AC5B-1AB775A45C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87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ED1CA9-8D93-49FF-9AD6-023B04B5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Wingdings 2" pitchFamily="18" charset="2"/>
              </a:rPr>
              <a:t>7.4.5 </a:t>
            </a: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GridLayout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2989E-3B6B-41EE-BADC-2AF5D34DD6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81858"/>
      </p:ext>
    </p:extLst>
  </p:cSld>
  <p:clrMapOvr>
    <a:masterClrMapping/>
  </p:clrMapOvr>
  <p:transition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38652E-DD80-48F4-8E46-3C36BCE3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AD0E8-6851-478B-B399-52A9946E6A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39379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14DAB9-9602-4B4F-BBB4-784EC23B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楷体_GB2312" pitchFamily="49" charset="-122"/>
                <a:ea typeface="楷体_GB2312" pitchFamily="49" charset="-122"/>
                <a:sym typeface="Wingdings 2" pitchFamily="18" charset="2"/>
              </a:rPr>
              <a:t>7.4.6 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GridBagLayout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布局管理器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37487-F39A-4B3C-924E-D5D4101BA9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232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610F77-68D3-4D9E-A8A7-6A4FEA0B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 </a:t>
            </a:r>
            <a:r>
              <a:rPr lang="zh-CN" altLang="en-US" sz="3600"/>
              <a:t>小结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813553-5519-4799-91E9-55FFB44C78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4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7EAD3B-7926-423E-90A3-36E9B2B1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7.5 Java</a:t>
            </a:r>
            <a:r>
              <a:rPr lang="zh-CN" altLang="en-US" sz="4000"/>
              <a:t>事件处理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899896-6D6F-481C-97E0-EDED4561CD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12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3B33FE-D856-438A-A258-896AEEA4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olidFill>
                  <a:srgbClr val="0000CC"/>
                </a:solidFill>
              </a:rPr>
              <a:t>7.5.1 </a:t>
            </a:r>
            <a:r>
              <a:rPr lang="zh-CN" altLang="en-US">
                <a:solidFill>
                  <a:srgbClr val="0000CC"/>
                </a:solidFill>
              </a:rPr>
              <a:t>事件处理机制  </a:t>
            </a:r>
            <a:endParaRPr lang="zh-CN" altLang="en-US" dirty="0">
              <a:solidFill>
                <a:srgbClr val="0000CC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CD5BB6-039C-4B35-A04A-707D55809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90718"/>
      </p:ext>
    </p:extLst>
  </p:cSld>
  <p:clrMapOvr>
    <a:masterClrMapping/>
  </p:clrMapOvr>
  <p:transition>
    <p:blinds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CFF6D6-8C5A-471F-94B5-2A93ECA0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CC"/>
                </a:solidFill>
              </a:rPr>
              <a:t>7.5.1 </a:t>
            </a:r>
            <a:r>
              <a:rPr lang="zh-CN" altLang="en-US">
                <a:solidFill>
                  <a:srgbClr val="0000CC"/>
                </a:solidFill>
              </a:rPr>
              <a:t>事件处理机制 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DFDDDD-0D91-49C1-A3CD-D24D3453EA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18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8578AB-4B0A-4236-8197-3834B28C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事件处理机制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01AE42-1FF9-4601-816A-A2627472D6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52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388A0E-3644-45FC-8365-97F4B5CE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事件处理机制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6E7F13-4E59-47EE-898B-832F1C43ED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037E7C-0944-438E-ACB7-7675740B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事件处理机制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4D47F6-B801-4BC4-A085-065B084DF6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2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C9FFCE-1A1A-43F8-9764-8C4E5BA2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01B310-63B3-40B4-91BE-E833434BCC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87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B60871-00C6-4F44-A496-369ABDE5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事件处理机制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766571-7079-4E72-8857-A6AE48C02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63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CDFAE4-1AB3-45B6-83E9-4759ADD2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348283-173F-4EBC-80DE-8207B4A860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3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BE7F64-970B-4FF2-84D3-D824E544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F92989-9D08-4126-8AEF-1E90D7CD7E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D9EDEE-C37B-4D78-8B76-E1426225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7.5 Java</a:t>
            </a:r>
            <a:r>
              <a:rPr lang="zh-CN" altLang="en-US" sz="4000"/>
              <a:t>事件处理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B756DA-4737-43E2-A3B8-90AD693BC8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48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B455F3-CEC9-46A0-A3FE-5E55C84A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cs typeface="Times New Roman" pitchFamily="18" charset="0"/>
              </a:rPr>
              <a:t>7.5.2</a:t>
            </a:r>
            <a:r>
              <a:rPr lang="zh-CN" altLang="en-US" sz="3600">
                <a:cs typeface="Times New Roman" pitchFamily="18" charset="0"/>
              </a:rPr>
              <a:t>常用</a:t>
            </a:r>
            <a:r>
              <a:rPr lang="zh-CN" altLang="en-US" sz="3600">
                <a:latin typeface="宋体" pitchFamily="2" charset="-122"/>
              </a:rPr>
              <a:t>事件和事件分类</a:t>
            </a:r>
            <a:endParaRPr lang="zh-CN" altLang="en-US" sz="3600" dirty="0"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9E0E7D-7A89-4695-9DB1-DEC0BC4BB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39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4F7FA6-00D0-4DDC-AF27-6C1E846B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D5FC90-3431-4FC7-88AA-E0B3414E0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04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2604E4-D125-4E76-8D98-B8AA1824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C74C1B-2CAC-4DC2-8521-D8F76F9767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5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81A6DA-C117-461C-9CE8-A1D1A55F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7.5 Java</a:t>
            </a:r>
            <a:r>
              <a:rPr lang="zh-CN" altLang="en-US" sz="4000"/>
              <a:t>事件处理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9B5B2B-5F0F-4F3B-8FAC-00F6731B7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9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1527FB-2008-469A-85BE-779592BA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cs typeface="Times New Roman" pitchFamily="18" charset="0"/>
              </a:rPr>
              <a:t>7.5.3</a:t>
            </a:r>
            <a:r>
              <a:rPr lang="zh-CN" altLang="en-US" sz="3600">
                <a:latin typeface="宋体" pitchFamily="2" charset="-122"/>
              </a:rPr>
              <a:t>事件监听器</a:t>
            </a:r>
            <a:r>
              <a:rPr lang="zh-CN" altLang="en-US" sz="3600">
                <a:latin typeface="Times New Roman" pitchFamily="18" charset="0"/>
                <a:cs typeface="Times New Roman" pitchFamily="18" charset="0"/>
              </a:rPr>
              <a:t>类实现</a:t>
            </a:r>
            <a:endParaRPr lang="zh-CN" altLang="en-US" sz="3600" dirty="0"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218561-8D99-4B3F-B239-F503276C1D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8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204249-7CBC-441F-8A26-C58393A0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cs typeface="Times New Roman" pitchFamily="18" charset="0"/>
              </a:rPr>
              <a:t>7.5.3</a:t>
            </a:r>
            <a:r>
              <a:rPr lang="zh-CN" altLang="en-US" sz="3200">
                <a:latin typeface="宋体" pitchFamily="2" charset="-122"/>
              </a:rPr>
              <a:t>事件监听器</a:t>
            </a:r>
            <a:r>
              <a:rPr lang="zh-CN" altLang="en-US" sz="3200">
                <a:latin typeface="Times New Roman" pitchFamily="18" charset="0"/>
                <a:cs typeface="Times New Roman" pitchFamily="18" charset="0"/>
              </a:rPr>
              <a:t>类实现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179803-ED62-4ED6-90FC-F608E49F1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FE481A-A683-4AF7-9006-95B1D3A7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CEF02F-5B45-4D92-95C8-8BBD408F7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08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864812-6FDB-4479-B59E-694CED1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latin typeface="宋体" pitchFamily="2" charset="-122"/>
              </a:rPr>
              <a:t>1</a:t>
            </a:r>
            <a:r>
              <a:rPr lang="zh-CN" altLang="en-US" sz="4000">
                <a:latin typeface="宋体" pitchFamily="2" charset="-122"/>
              </a:rPr>
              <a:t>、</a:t>
            </a:r>
            <a:r>
              <a:rPr lang="zh-CN" altLang="en-US" sz="4000">
                <a:latin typeface="Times New Roman" pitchFamily="18" charset="0"/>
                <a:cs typeface="Times New Roman" pitchFamily="18" charset="0"/>
              </a:rPr>
              <a:t>实现监听器接口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B89C43-EEC5-457F-9F87-130DA628B0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2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C61BF9-59DC-4288-84F3-0407A236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72948B-004C-4A8A-9F88-4A0A94F385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09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838C0D-51FD-44B2-A603-FB911482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如果自定义一个键盘监听类：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A5717E-629B-4D58-96D4-0379AE747B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65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C7CD8D-AFF2-47B4-8764-6F35505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5F0E0F-9947-42C5-971A-C3B6AA5FC8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3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BF420E-57A9-471F-A7FC-3954EC14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3600">
                <a:latin typeface="Times New Roman" pitchFamily="18" charset="0"/>
                <a:cs typeface="Times New Roman" pitchFamily="18" charset="0"/>
              </a:rPr>
              <a:t>、扩展监听适配类</a:t>
            </a:r>
            <a:endParaRPr lang="en-US" altLang="zh-CN" sz="3600" dirty="0"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672C7A-CF56-41D4-88EC-E5384EFAC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0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8F0D1F-389D-49FC-B606-D390DA89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适配器设计模式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9245F0-D096-47EC-A4C3-027DEBED5C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64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F3C0EF-7B23-4760-A2EF-B5AAB84E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如果自定义一个键盘适配器类：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7A393-3967-45F0-988A-D85B35CC8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5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F6B855-96A1-496D-85E7-6856E53D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E34E4B-FCA9-4CD0-A787-AC171EA8BC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3A6A1E-AE9C-4AE5-A16B-1C7D47DB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pitchFamily="2" charset="-122"/>
              </a:rPr>
              <a:t>编写事件监听器类</a:t>
            </a:r>
            <a:endParaRPr lang="zh-CN" altLang="en-US" dirty="0"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68C11A-63DC-43B0-90CF-284F65C859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4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8D88A6-7666-413D-962E-B87B6E61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u="sng"/>
              <a:t>法</a:t>
            </a:r>
            <a:r>
              <a:rPr lang="en-US" altLang="zh-CN" sz="3200" u="sng"/>
              <a:t>1</a:t>
            </a:r>
            <a:r>
              <a:rPr lang="zh-CN" altLang="en-US" sz="3200" u="sng"/>
              <a:t>：事件处理程序结构</a:t>
            </a:r>
            <a:r>
              <a:rPr lang="en-US" altLang="zh-CN" sz="3200" u="sng"/>
              <a:t>(A, B </a:t>
            </a:r>
            <a:r>
              <a:rPr lang="zh-CN" altLang="en-US" sz="3200" u="sng"/>
              <a:t>合二为一</a:t>
            </a:r>
            <a:r>
              <a:rPr lang="en-US" altLang="zh-CN" sz="3200" u="sng"/>
              <a:t>)</a:t>
            </a:r>
            <a:endParaRPr lang="zh-CN" altLang="en-US" sz="3200" u="sng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3FFD2-6C93-4C7F-A440-5A18F04DE2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1427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8656C3-E285-404B-9B44-B2F2785D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AB17B-09D2-4060-905F-FA847CAFA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31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B455DC-8039-4EED-BD6F-6AEF225B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法</a:t>
            </a:r>
            <a:r>
              <a:rPr lang="en-US" altLang="zh-CN" sz="2800"/>
              <a:t>2</a:t>
            </a:r>
            <a:r>
              <a:rPr lang="zh-CN" altLang="en-US" sz="2800"/>
              <a:t>：内置类</a:t>
            </a:r>
            <a:r>
              <a:rPr lang="en-US" altLang="zh-CN" sz="2800"/>
              <a:t>(</a:t>
            </a:r>
            <a:r>
              <a:rPr lang="zh-CN" altLang="en-US" sz="2800"/>
              <a:t>匿名类</a:t>
            </a:r>
            <a:r>
              <a:rPr lang="en-US" altLang="zh-CN" sz="2800"/>
              <a:t>)</a:t>
            </a:r>
            <a:r>
              <a:rPr lang="zh-CN" altLang="en-US" sz="2800"/>
              <a:t>来实现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D47315-B961-4033-AC4F-1D94C32DB1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511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616A08-827D-4F98-8CEB-55E7C1F3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000" b="1"/>
              <a:t>对函数式接口的监听器接口可以用</a:t>
            </a:r>
            <a:r>
              <a:rPr lang="en-US" altLang="zh-CN" sz="2000" b="1"/>
              <a:t>Lambda</a:t>
            </a:r>
            <a:r>
              <a:rPr lang="zh-CN" altLang="en-US" sz="2000" b="1"/>
              <a:t>表达式代替匿名内部类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E5C5A-7A63-40A6-B268-C79118E53F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8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86FFD6-DFB8-42EC-AD61-C12CAD6C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法</a:t>
            </a:r>
            <a:r>
              <a:rPr lang="en-US" altLang="zh-CN" sz="2800"/>
              <a:t>3</a:t>
            </a:r>
            <a:r>
              <a:rPr lang="zh-CN" altLang="en-US" sz="2800"/>
              <a:t>：外部类实现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958DCB-3D8F-47A8-9309-CC35FDE3DE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232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80E2AD-7941-4D33-8179-46B65FD1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C2D5E5-5048-408F-A13C-4C3911F9C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54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4E16ED-A591-479D-943C-EF7E2EBD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或者 适配器实现方法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EAA271-7E37-4FF4-BE58-F38EF00D2B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52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47F946-80EF-4280-BE36-A54F3A71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7.5 Java</a:t>
            </a:r>
            <a:r>
              <a:rPr lang="zh-CN" altLang="en-US" sz="4000"/>
              <a:t>事件处理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325839-5D2F-4915-BADC-81A1A1D141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55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5A0277-F439-4C34-9A96-C3179E24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/>
              <a:t>常见事件及其对应的监听器接口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F860F3-E50B-46A6-AB32-A142D3368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79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F28CBC-41E3-4EFE-8CF0-1CEEFCB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A60FE0-425A-4ECC-B61A-9E44BD6192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0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C16A5C-82F2-4698-AB7D-C102A301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>
                <a:solidFill>
                  <a:srgbClr val="0000CC"/>
                </a:solidFill>
                <a:latin typeface="宋体" pitchFamily="2" charset="-122"/>
              </a:rPr>
              <a:t>7.6.1 </a:t>
            </a:r>
            <a:r>
              <a:rPr lang="zh-CN" altLang="en-US" sz="2800" b="1">
                <a:solidFill>
                  <a:srgbClr val="0000CC"/>
                </a:solidFill>
                <a:latin typeface="宋体" pitchFamily="2" charset="-122"/>
              </a:rPr>
              <a:t>字体、颜色、位置和大小</a:t>
            </a:r>
            <a:endParaRPr lang="zh-CN" altLang="en-US" sz="2600">
              <a:solidFill>
                <a:schemeClr val="bg1"/>
              </a:solidFill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3E891B-E528-4E5C-9567-389C5F849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09346"/>
      </p:ext>
    </p:extLst>
  </p:cSld>
  <p:clrMapOvr>
    <a:masterClrMapping/>
  </p:clrMapOvr>
  <p:transition>
    <p:blinds dir="vert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5B753C-39B2-4BBA-BD77-7F465509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图形基础****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E6AF5-9D4A-42D7-A352-ECA43A99CE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45BD7F-DE6D-4790-9118-987ECE4D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en-US" altLang="zh-CN" sz="3200">
                <a:solidFill>
                  <a:schemeClr val="tx1"/>
                </a:solidFill>
                <a:latin typeface="Tahoma" pitchFamily="34" charset="0"/>
              </a:rPr>
              <a:t>7.1 AWT </a:t>
            </a:r>
            <a:r>
              <a:rPr lang="zh-CN" altLang="en-US" sz="3200">
                <a:solidFill>
                  <a:schemeClr val="tx1"/>
                </a:solidFill>
                <a:latin typeface="Tahoma" pitchFamily="34" charset="0"/>
              </a:rPr>
              <a:t>与 </a:t>
            </a:r>
            <a:r>
              <a:rPr lang="en-US" altLang="zh-CN" sz="3200">
                <a:solidFill>
                  <a:schemeClr val="tx1"/>
                </a:solidFill>
                <a:latin typeface="Tahoma" pitchFamily="34" charset="0"/>
              </a:rPr>
              <a:t>Swing</a:t>
            </a:r>
            <a:endParaRPr lang="en-US" altLang="zh-CN" sz="32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2C0594-563D-4B00-B675-E8F927CD61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2746"/>
      </p:ext>
    </p:extLst>
  </p:cSld>
  <p:clrMapOvr>
    <a:masterClrMapping/>
  </p:clrMapOvr>
  <p:transition>
    <p:blinds dir="vert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DC1992-B80C-4367-B7E4-05A75607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u="sng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图形绘制</a:t>
            </a:r>
            <a:endParaRPr lang="zh-CN" altLang="en-US" sz="3200" u="sng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881D1E-BA2D-45FF-B2D9-57A3FCC04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53267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88CE8B-2239-4FF0-A6C3-B71021EB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EDCAF-41D0-4AE7-BD0D-EC85A3087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7219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61A20F-B596-4090-863B-88C1034F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图形绘制</a:t>
            </a:r>
            <a:endParaRPr lang="zh-CN" altLang="en-US" sz="32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E229FC-AF36-4F74-AFE4-E9201C2CA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58608"/>
      </p:ext>
    </p:extLst>
  </p:cSld>
  <p:clrMapOvr>
    <a:masterClrMapping/>
  </p:clrMapOvr>
  <p:transition>
    <p:blinds dir="vert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9629DC-E1DE-407B-8D47-7E159199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绘制椭圆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F3F3D7-EEFF-4749-8731-6922ACFB4F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2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EA18AC-5702-48D3-BD51-0E67A9E7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20B417-676A-4098-8EDD-839FBEB0D1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012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9A58EE-D2F4-442F-A379-590C7C20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B95BA3-D7BC-4A2E-8C3B-411FBCE97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533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1F448D-56A1-4246-857F-E1183E38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F2907F-EFA1-4D20-97EA-741F8EAD2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0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32A881-EFFE-4039-B2A2-B2D6D4C6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F830FC-524F-4D90-B6B4-78451A71B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2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全屏显示(4:3)</PresentationFormat>
  <Paragraphs>52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7" baseType="lpstr">
      <vt:lpstr>等线</vt:lpstr>
      <vt:lpstr>等线 Light</vt:lpstr>
      <vt:lpstr>仿宋_GB2312</vt:lpstr>
      <vt:lpstr>华文中宋</vt:lpstr>
      <vt:lpstr>楷体_GB2312</vt:lpstr>
      <vt:lpstr>宋体</vt:lpstr>
      <vt:lpstr>Arial</vt:lpstr>
      <vt:lpstr>Tahoma</vt:lpstr>
      <vt:lpstr>Times New Roman</vt:lpstr>
      <vt:lpstr>Wingdings 2</vt:lpstr>
      <vt:lpstr>Office 主题​​</vt:lpstr>
      <vt:lpstr>PowerPoint 演示文稿</vt:lpstr>
      <vt:lpstr>第7章  图形用户界面</vt:lpstr>
      <vt:lpstr>可视化插件</vt:lpstr>
      <vt:lpstr>PowerPoint 演示文稿</vt:lpstr>
      <vt:lpstr>PowerPoint 演示文稿</vt:lpstr>
      <vt:lpstr>PowerPoint 演示文稿</vt:lpstr>
      <vt:lpstr>PowerPoint 演示文稿</vt:lpstr>
      <vt:lpstr>7.1 AWT 与 Swing</vt:lpstr>
      <vt:lpstr>PowerPoint 演示文稿</vt:lpstr>
      <vt:lpstr>Swing的组件</vt:lpstr>
      <vt:lpstr>PowerPoint 演示文稿</vt:lpstr>
      <vt:lpstr>7.2  对话框、面板 (容器组件) </vt:lpstr>
      <vt:lpstr>7.2.1 顶级容器概述 </vt:lpstr>
      <vt:lpstr>PowerPoint 演示文稿</vt:lpstr>
      <vt:lpstr>PowerPoint 演示文稿</vt:lpstr>
      <vt:lpstr>JRootPane不同面板及组件用法</vt:lpstr>
      <vt:lpstr>PowerPoint 演示文稿</vt:lpstr>
      <vt:lpstr>PowerPoint 演示文稿</vt:lpstr>
      <vt:lpstr>PowerPoint 演示文稿</vt:lpstr>
      <vt:lpstr>第一个GUI示例（修改版）</vt:lpstr>
      <vt:lpstr>PowerPoint 演示文稿</vt:lpstr>
      <vt:lpstr>7.3 常用组件</vt:lpstr>
      <vt:lpstr>PowerPoint 演示文稿</vt:lpstr>
      <vt:lpstr>7.3.1 按钮</vt:lpstr>
      <vt:lpstr>PowerPoint 演示文稿</vt:lpstr>
      <vt:lpstr>7.3.2 文本组件 </vt:lpstr>
      <vt:lpstr>文字输入组件的使用</vt:lpstr>
      <vt:lpstr>2. 文本框(JTextField)</vt:lpstr>
      <vt:lpstr>PowerPoint 演示文稿</vt:lpstr>
      <vt:lpstr>7.4  布局管理器 </vt:lpstr>
      <vt:lpstr>7.4.1 布局管理器简介</vt:lpstr>
      <vt:lpstr>布局管理器的创建</vt:lpstr>
      <vt:lpstr>7.4.2 BorderLayout布局管理器</vt:lpstr>
      <vt:lpstr>PowerPoint 演示文稿</vt:lpstr>
      <vt:lpstr> 7.4.3 FlowLayout布局管理器  </vt:lpstr>
      <vt:lpstr>PowerPoint 演示文稿</vt:lpstr>
      <vt:lpstr>PowerPoint 演示文稿</vt:lpstr>
      <vt:lpstr> 7.4.4 CardLayout布局管理器</vt:lpstr>
      <vt:lpstr>PowerPoint 演示文稿</vt:lpstr>
      <vt:lpstr>7.4.5 GridLayout布局管理器</vt:lpstr>
      <vt:lpstr>PowerPoint 演示文稿</vt:lpstr>
      <vt:lpstr>7.4.6 GridBagLayout布局管理器</vt:lpstr>
      <vt:lpstr> 小结</vt:lpstr>
      <vt:lpstr>7.5 Java事件处理</vt:lpstr>
      <vt:lpstr>7.5.1 事件处理机制  </vt:lpstr>
      <vt:lpstr>7.5.1 事件处理机制 </vt:lpstr>
      <vt:lpstr>事件处理机制</vt:lpstr>
      <vt:lpstr>事件处理机制</vt:lpstr>
      <vt:lpstr>事件处理机制</vt:lpstr>
      <vt:lpstr>事件处理机制</vt:lpstr>
      <vt:lpstr>PowerPoint 演示文稿</vt:lpstr>
      <vt:lpstr>PowerPoint 演示文稿</vt:lpstr>
      <vt:lpstr>7.5 Java事件处理</vt:lpstr>
      <vt:lpstr>7.5.2常用事件和事件分类</vt:lpstr>
      <vt:lpstr>PowerPoint 演示文稿</vt:lpstr>
      <vt:lpstr>PowerPoint 演示文稿</vt:lpstr>
      <vt:lpstr>7.5 Java事件处理</vt:lpstr>
      <vt:lpstr>7.5.3事件监听器类实现</vt:lpstr>
      <vt:lpstr>7.5.3事件监听器类实现</vt:lpstr>
      <vt:lpstr>1、实现监听器接口</vt:lpstr>
      <vt:lpstr>PowerPoint 演示文稿</vt:lpstr>
      <vt:lpstr>如果自定义一个键盘监听类：</vt:lpstr>
      <vt:lpstr>PowerPoint 演示文稿</vt:lpstr>
      <vt:lpstr>2、扩展监听适配类</vt:lpstr>
      <vt:lpstr>适配器设计模式</vt:lpstr>
      <vt:lpstr>如果自定义一个键盘适配器类：</vt:lpstr>
      <vt:lpstr>PowerPoint 演示文稿</vt:lpstr>
      <vt:lpstr>编写事件监听器类</vt:lpstr>
      <vt:lpstr>法1：事件处理程序结构(A, B 合二为一)</vt:lpstr>
      <vt:lpstr>法2：内置类(匿名类)来实现</vt:lpstr>
      <vt:lpstr>对函数式接口的监听器接口可以用Lambda表达式代替匿名内部类</vt:lpstr>
      <vt:lpstr>法3：外部类实现</vt:lpstr>
      <vt:lpstr>PowerPoint 演示文稿</vt:lpstr>
      <vt:lpstr>或者 适配器实现方法</vt:lpstr>
      <vt:lpstr>7.5 Java事件处理</vt:lpstr>
      <vt:lpstr>常见事件及其对应的监听器接口</vt:lpstr>
      <vt:lpstr>PowerPoint 演示文稿</vt:lpstr>
      <vt:lpstr>7.6.1 字体、颜色、位置和大小</vt:lpstr>
      <vt:lpstr>图形基础****</vt:lpstr>
      <vt:lpstr>图形绘制</vt:lpstr>
      <vt:lpstr>PowerPoint 演示文稿</vt:lpstr>
      <vt:lpstr>图形绘制</vt:lpstr>
      <vt:lpstr>绘制椭圆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CUMT</dc:creator>
  <cp:lastModifiedBy>CUMT</cp:lastModifiedBy>
  <cp:revision>1</cp:revision>
  <dcterms:created xsi:type="dcterms:W3CDTF">2021-12-22T02:58:05Z</dcterms:created>
  <dcterms:modified xsi:type="dcterms:W3CDTF">2021-12-22T02:58:05Z</dcterms:modified>
</cp:coreProperties>
</file>